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3" r:id="rId1"/>
  </p:sldMasterIdLst>
  <p:notesMasterIdLst>
    <p:notesMasterId r:id="rId8"/>
  </p:notes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298" autoAdjust="0"/>
  </p:normalViewPr>
  <p:slideViewPr>
    <p:cSldViewPr>
      <p:cViewPr>
        <p:scale>
          <a:sx n="90" d="100"/>
          <a:sy n="90" d="100"/>
        </p:scale>
        <p:origin x="816" y="-89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438FB2-36E5-402A-8658-A330267412C6}" type="datetimeFigureOut">
              <a:rPr lang="en-KE" smtClean="0"/>
              <a:t>04/11/2020</a:t>
            </a:fld>
            <a:endParaRPr lang="en-KE"/>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K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K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E37EF3-F56A-4AA6-905B-61236D700A36}" type="slidenum">
              <a:rPr lang="en-KE" smtClean="0"/>
              <a:t>‹#›</a:t>
            </a:fld>
            <a:endParaRPr lang="en-KE"/>
          </a:p>
        </p:txBody>
      </p:sp>
    </p:spTree>
    <p:extLst>
      <p:ext uri="{BB962C8B-B14F-4D97-AF65-F5344CB8AC3E}">
        <p14:creationId xmlns:p14="http://schemas.microsoft.com/office/powerpoint/2010/main" val="760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dirty="0"/>
              <a:t>In the USA, the 'quiet focused clinical home' model, in which a patient can get focused on, open, ceaseless, facilitated and family-</a:t>
            </a:r>
            <a:r>
              <a:rPr lang="en-US" dirty="0" err="1"/>
              <a:t>centred</a:t>
            </a:r>
            <a:r>
              <a:rPr lang="en-US" dirty="0"/>
              <a:t> care by an individual doctor, has picked up interest as a methods for reinforcing essential consideration. </a:t>
            </a:r>
          </a:p>
          <a:p>
            <a:pPr>
              <a:buNone/>
            </a:pPr>
            <a:r>
              <a:rPr lang="en-US" dirty="0"/>
              <a:t>Another development producing significant force among both public and private payers is the production of 'responsible consideration associations' (ACOs), which are organizations of suppliers, including medical clinics and doctors, that consent to assume liability for furnishing a characterized populace with care that meets quality targets. In trade, they share in the investment funds that establish the contrast between genuine and </a:t>
            </a:r>
            <a:r>
              <a:rPr lang="en-US" dirty="0" err="1"/>
              <a:t>guage</a:t>
            </a:r>
            <a:r>
              <a:rPr lang="en-US" dirty="0"/>
              <a:t> medical care spending for their populace (Brown, 2016). Notwithstanding this, an ongoing assessment found, that 'for at any rate one kind of essential consideration supplier - the RHC - there are generous expenses related with AGO investment during the initial two years' (Brown, 2016)</a:t>
            </a:r>
          </a:p>
          <a:p>
            <a:endParaRPr lang="en-KE" dirty="0"/>
          </a:p>
        </p:txBody>
      </p:sp>
      <p:sp>
        <p:nvSpPr>
          <p:cNvPr id="4" name="Slide Number Placeholder 3"/>
          <p:cNvSpPr>
            <a:spLocks noGrp="1"/>
          </p:cNvSpPr>
          <p:nvPr>
            <p:ph type="sldNum" sz="quarter" idx="5"/>
          </p:nvPr>
        </p:nvSpPr>
        <p:spPr/>
        <p:txBody>
          <a:bodyPr/>
          <a:lstStyle/>
          <a:p>
            <a:fld id="{78E37EF3-F56A-4AA6-905B-61236D700A36}" type="slidenum">
              <a:rPr lang="en-KE" smtClean="0"/>
              <a:t>2</a:t>
            </a:fld>
            <a:endParaRPr lang="en-KE"/>
          </a:p>
        </p:txBody>
      </p:sp>
    </p:spTree>
    <p:extLst>
      <p:ext uri="{BB962C8B-B14F-4D97-AF65-F5344CB8AC3E}">
        <p14:creationId xmlns:p14="http://schemas.microsoft.com/office/powerpoint/2010/main" val="14150149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are additionally significant contrasts corresponding to the degree of mix, going from strong combination and coordination among areas and strategy fields with facilitated administration in Sweden towards little incorporation of general wellbeing and absence of complete coordination and initiative in Japan, Singapore and Taiwan (</a:t>
            </a:r>
            <a:r>
              <a:rPr lang="en-US" dirty="0" err="1"/>
              <a:t>Kourtit</a:t>
            </a:r>
            <a:r>
              <a:rPr lang="en-US" dirty="0"/>
              <a:t> et al, 2020). The vast majority of the nations in our example are bunched between these two shafts, in any case. Across nations, the attention lies on the mix among essential medical care associations, however varieties exist relative both to the solid authoritative structures and the degree to which there are extra degrees of joining and improved coordination among areas and strategy fields. Most striking is a general absence of initiative and coordination instruments in many nations.</a:t>
            </a:r>
          </a:p>
          <a:p>
            <a:endParaRPr lang="en-KE" dirty="0"/>
          </a:p>
        </p:txBody>
      </p:sp>
      <p:sp>
        <p:nvSpPr>
          <p:cNvPr id="4" name="Slide Number Placeholder 3"/>
          <p:cNvSpPr>
            <a:spLocks noGrp="1"/>
          </p:cNvSpPr>
          <p:nvPr>
            <p:ph type="sldNum" sz="quarter" idx="5"/>
          </p:nvPr>
        </p:nvSpPr>
        <p:spPr/>
        <p:txBody>
          <a:bodyPr/>
          <a:lstStyle/>
          <a:p>
            <a:fld id="{78E37EF3-F56A-4AA6-905B-61236D700A36}" type="slidenum">
              <a:rPr lang="en-KE" smtClean="0"/>
              <a:t>3</a:t>
            </a:fld>
            <a:endParaRPr lang="en-KE"/>
          </a:p>
        </p:txBody>
      </p:sp>
    </p:spTree>
    <p:extLst>
      <p:ext uri="{BB962C8B-B14F-4D97-AF65-F5344CB8AC3E}">
        <p14:creationId xmlns:p14="http://schemas.microsoft.com/office/powerpoint/2010/main" val="2153109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Most OECD nations have quickly extended and developed on the strategy plan in LTC administrations, yet not at all like PHC no uniform change model and lucid key reaction exists. Additionally, the strategies and administrations are exceptionally assorted, with much the equivalent applying to the interest for LTC and the requirements of the client gatherings. The OECD characterizes LTC as 'a scope of administrations needed by people with a diminished level of useful limit, physical or intellectual, and who are therefore needy for an all-encompassing time on help with essential exercises of day by day living (ADL)' (OECD 2011: 1). Typically, an individual part of care is regularly given in blend fundamental clinical administrations and can be joined with 'lower-level consideration identified with assistance with instrumental exercises of day by day life (IADL, for example, housework and transportation (OECD, 2011: 1).</a:t>
            </a:r>
          </a:p>
          <a:p>
            <a:endParaRPr lang="en-KE" dirty="0"/>
          </a:p>
        </p:txBody>
      </p:sp>
      <p:sp>
        <p:nvSpPr>
          <p:cNvPr id="4" name="Slide Number Placeholder 3"/>
          <p:cNvSpPr>
            <a:spLocks noGrp="1"/>
          </p:cNvSpPr>
          <p:nvPr>
            <p:ph type="sldNum" sz="quarter" idx="5"/>
          </p:nvPr>
        </p:nvSpPr>
        <p:spPr/>
        <p:txBody>
          <a:bodyPr/>
          <a:lstStyle/>
          <a:p>
            <a:fld id="{78E37EF3-F56A-4AA6-905B-61236D700A36}" type="slidenum">
              <a:rPr lang="en-KE" smtClean="0"/>
              <a:t>4</a:t>
            </a:fld>
            <a:endParaRPr lang="en-KE"/>
          </a:p>
        </p:txBody>
      </p:sp>
    </p:spTree>
    <p:extLst>
      <p:ext uri="{BB962C8B-B14F-4D97-AF65-F5344CB8AC3E}">
        <p14:creationId xmlns:p14="http://schemas.microsoft.com/office/powerpoint/2010/main" val="33703640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Home consideration is a significant territory of heath strategy however regularly not completely incorporated in the institutional texture of wellbeing frameworks, subsequently making particular highlights in the subsidizing and arrangement of administrations. Financing is important in two regards - the security of subsidizing and the general degree of public financing - which give a sign of the degree to which LTC, particularly home consideration, is a vital piece of a wellbeing framework. Subsidizing models range from expenses and social protection commitments to cash based installments and private protection. The initial two bases of financing give secure subsidizing; though cash based installments is a significantly less solid source. Home consideration subsidizing is commonly exceptionally blended in light of the fact that financing from public sources is regularly inadequate and a significant measure of administrations are supported from private, cash based installments (</a:t>
            </a:r>
            <a:r>
              <a:rPr lang="en-US" dirty="0" err="1"/>
              <a:t>Greve</a:t>
            </a:r>
            <a:r>
              <a:rPr lang="en-US" dirty="0"/>
              <a:t>, 2016).</a:t>
            </a:r>
          </a:p>
          <a:p>
            <a:endParaRPr lang="en-US" dirty="0"/>
          </a:p>
          <a:p>
            <a:endParaRPr lang="en-KE" dirty="0"/>
          </a:p>
        </p:txBody>
      </p:sp>
      <p:sp>
        <p:nvSpPr>
          <p:cNvPr id="4" name="Slide Number Placeholder 3"/>
          <p:cNvSpPr>
            <a:spLocks noGrp="1"/>
          </p:cNvSpPr>
          <p:nvPr>
            <p:ph type="sldNum" sz="quarter" idx="5"/>
          </p:nvPr>
        </p:nvSpPr>
        <p:spPr/>
        <p:txBody>
          <a:bodyPr/>
          <a:lstStyle/>
          <a:p>
            <a:fld id="{78E37EF3-F56A-4AA6-905B-61236D700A36}" type="slidenum">
              <a:rPr lang="en-KE" smtClean="0"/>
              <a:t>5</a:t>
            </a:fld>
            <a:endParaRPr lang="en-KE"/>
          </a:p>
        </p:txBody>
      </p:sp>
    </p:spTree>
    <p:extLst>
      <p:ext uri="{BB962C8B-B14F-4D97-AF65-F5344CB8AC3E}">
        <p14:creationId xmlns:p14="http://schemas.microsoft.com/office/powerpoint/2010/main" val="31206967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0C9E921-044D-4E8B-A3BA-C195BB25FF36}" type="datetimeFigureOut">
              <a:rPr lang="en-US" smtClean="0"/>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CF2523-E0EE-491D-9D61-21B6B4FC5319}" type="slidenum">
              <a:rPr lang="en-US" smtClean="0"/>
              <a:t>‹#›</a:t>
            </a:fld>
            <a:endParaRPr lang="en-US"/>
          </a:p>
        </p:txBody>
      </p:sp>
    </p:spTree>
    <p:extLst>
      <p:ext uri="{BB962C8B-B14F-4D97-AF65-F5344CB8AC3E}">
        <p14:creationId xmlns:p14="http://schemas.microsoft.com/office/powerpoint/2010/main" val="3596881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C9E921-044D-4E8B-A3BA-C195BB25FF36}" type="datetimeFigureOut">
              <a:rPr lang="en-US" smtClean="0"/>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CF2523-E0EE-491D-9D61-21B6B4FC5319}" type="slidenum">
              <a:rPr lang="en-US" smtClean="0"/>
              <a:t>‹#›</a:t>
            </a:fld>
            <a:endParaRPr lang="en-US"/>
          </a:p>
        </p:txBody>
      </p:sp>
    </p:spTree>
    <p:extLst>
      <p:ext uri="{BB962C8B-B14F-4D97-AF65-F5344CB8AC3E}">
        <p14:creationId xmlns:p14="http://schemas.microsoft.com/office/powerpoint/2010/main" val="3797737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C9E921-044D-4E8B-A3BA-C195BB25FF36}" type="datetimeFigureOut">
              <a:rPr lang="en-US" smtClean="0"/>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CF2523-E0EE-491D-9D61-21B6B4FC5319}" type="slidenum">
              <a:rPr lang="en-US" smtClean="0"/>
              <a:t>‹#›</a:t>
            </a:fld>
            <a:endParaRPr lang="en-US"/>
          </a:p>
        </p:txBody>
      </p:sp>
    </p:spTree>
    <p:extLst>
      <p:ext uri="{BB962C8B-B14F-4D97-AF65-F5344CB8AC3E}">
        <p14:creationId xmlns:p14="http://schemas.microsoft.com/office/powerpoint/2010/main" val="1272780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0C9E921-044D-4E8B-A3BA-C195BB25FF36}" type="datetimeFigureOut">
              <a:rPr lang="en-US" smtClean="0"/>
              <a:t>11/4/2020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CF2523-E0EE-491D-9D61-21B6B4FC5319}" type="slidenum">
              <a:rPr lang="en-US" smtClean="0"/>
              <a:t>‹#›</a:t>
            </a:fld>
            <a:endParaRPr lang="en-US"/>
          </a:p>
        </p:txBody>
      </p:sp>
    </p:spTree>
    <p:extLst>
      <p:ext uri="{BB962C8B-B14F-4D97-AF65-F5344CB8AC3E}">
        <p14:creationId xmlns:p14="http://schemas.microsoft.com/office/powerpoint/2010/main" val="33056282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0C9E921-044D-4E8B-A3BA-C195BB25FF36}" type="datetimeFigureOut">
              <a:rPr lang="en-US" smtClean="0"/>
              <a:t>11/4/2020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CF2523-E0EE-491D-9D61-21B6B4FC5319}" type="slidenum">
              <a:rPr lang="en-US" smtClean="0"/>
              <a:t>‹#›</a:t>
            </a:fld>
            <a:endParaRPr lang="en-US"/>
          </a:p>
        </p:txBody>
      </p:sp>
    </p:spTree>
    <p:extLst>
      <p:ext uri="{BB962C8B-B14F-4D97-AF65-F5344CB8AC3E}">
        <p14:creationId xmlns:p14="http://schemas.microsoft.com/office/powerpoint/2010/main" val="3037926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0C9E921-044D-4E8B-A3BA-C195BB25FF36}" type="datetimeFigureOut">
              <a:rPr lang="en-US" smtClean="0"/>
              <a:t>11/4/2020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CF2523-E0EE-491D-9D61-21B6B4FC5319}" type="slidenum">
              <a:rPr lang="en-US" smtClean="0"/>
              <a:t>‹#›</a:t>
            </a:fld>
            <a:endParaRPr lang="en-US"/>
          </a:p>
        </p:txBody>
      </p:sp>
    </p:spTree>
    <p:extLst>
      <p:ext uri="{BB962C8B-B14F-4D97-AF65-F5344CB8AC3E}">
        <p14:creationId xmlns:p14="http://schemas.microsoft.com/office/powerpoint/2010/main" val="1823143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C9E921-044D-4E8B-A3BA-C195BB25FF36}" type="datetimeFigureOut">
              <a:rPr lang="en-US" smtClean="0"/>
              <a:t>11/4/2020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CF2523-E0EE-491D-9D61-21B6B4FC5319}" type="slidenum">
              <a:rPr lang="en-US" smtClean="0"/>
              <a:t>‹#›</a:t>
            </a:fld>
            <a:endParaRPr lang="en-US"/>
          </a:p>
        </p:txBody>
      </p:sp>
    </p:spTree>
    <p:extLst>
      <p:ext uri="{BB962C8B-B14F-4D97-AF65-F5344CB8AC3E}">
        <p14:creationId xmlns:p14="http://schemas.microsoft.com/office/powerpoint/2010/main" val="2754614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0C9E921-044D-4E8B-A3BA-C195BB25FF36}" type="datetimeFigureOut">
              <a:rPr lang="en-US" smtClean="0"/>
              <a:t>11/4/2020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CF2523-E0EE-491D-9D61-21B6B4FC5319}" type="slidenum">
              <a:rPr lang="en-US" smtClean="0"/>
              <a:t>‹#›</a:t>
            </a:fld>
            <a:endParaRPr lang="en-US"/>
          </a:p>
        </p:txBody>
      </p:sp>
    </p:spTree>
    <p:extLst>
      <p:ext uri="{BB962C8B-B14F-4D97-AF65-F5344CB8AC3E}">
        <p14:creationId xmlns:p14="http://schemas.microsoft.com/office/powerpoint/2010/main" val="28531590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0C9E921-044D-4E8B-A3BA-C195BB25FF36}" type="datetimeFigureOut">
              <a:rPr lang="en-US" smtClean="0"/>
              <a:t>11/4/2020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CF2523-E0EE-491D-9D61-21B6B4FC5319}" type="slidenum">
              <a:rPr lang="en-US" smtClean="0"/>
              <a:t>‹#›</a:t>
            </a:fld>
            <a:endParaRPr lang="en-US"/>
          </a:p>
        </p:txBody>
      </p:sp>
    </p:spTree>
    <p:extLst>
      <p:ext uri="{BB962C8B-B14F-4D97-AF65-F5344CB8AC3E}">
        <p14:creationId xmlns:p14="http://schemas.microsoft.com/office/powerpoint/2010/main" val="1207437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C9E921-044D-4E8B-A3BA-C195BB25FF36}" type="datetimeFigureOut">
              <a:rPr lang="en-US" smtClean="0"/>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CF2523-E0EE-491D-9D61-21B6B4FC5319}" type="slidenum">
              <a:rPr lang="en-US" smtClean="0"/>
              <a:t>‹#›</a:t>
            </a:fld>
            <a:endParaRPr lang="en-US"/>
          </a:p>
        </p:txBody>
      </p:sp>
    </p:spTree>
    <p:extLst>
      <p:ext uri="{BB962C8B-B14F-4D97-AF65-F5344CB8AC3E}">
        <p14:creationId xmlns:p14="http://schemas.microsoft.com/office/powerpoint/2010/main" val="296352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C9E921-044D-4E8B-A3BA-C195BB25FF36}" type="datetimeFigureOut">
              <a:rPr lang="en-US" smtClean="0"/>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CF2523-E0EE-491D-9D61-21B6B4FC5319}"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57388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C9E921-044D-4E8B-A3BA-C195BB25FF36}" type="datetimeFigureOut">
              <a:rPr lang="en-US" smtClean="0"/>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CF2523-E0EE-491D-9D61-21B6B4FC5319}" type="slidenum">
              <a:rPr lang="en-US" smtClean="0"/>
              <a:t>‹#›</a:t>
            </a:fld>
            <a:endParaRPr lang="en-US"/>
          </a:p>
        </p:txBody>
      </p:sp>
    </p:spTree>
    <p:extLst>
      <p:ext uri="{BB962C8B-B14F-4D97-AF65-F5344CB8AC3E}">
        <p14:creationId xmlns:p14="http://schemas.microsoft.com/office/powerpoint/2010/main" val="1071173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C9E921-044D-4E8B-A3BA-C195BB25FF36}" type="datetimeFigureOut">
              <a:rPr lang="en-US" smtClean="0"/>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CF2523-E0EE-491D-9D61-21B6B4FC5319}"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653782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C9E921-044D-4E8B-A3BA-C195BB25FF36}" type="datetimeFigureOut">
              <a:rPr lang="en-US" smtClean="0"/>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CF2523-E0EE-491D-9D61-21B6B4FC5319}" type="slidenum">
              <a:rPr lang="en-US" smtClean="0"/>
              <a:t>‹#›</a:t>
            </a:fld>
            <a:endParaRPr lang="en-US"/>
          </a:p>
        </p:txBody>
      </p:sp>
    </p:spTree>
    <p:extLst>
      <p:ext uri="{BB962C8B-B14F-4D97-AF65-F5344CB8AC3E}">
        <p14:creationId xmlns:p14="http://schemas.microsoft.com/office/powerpoint/2010/main" val="36441288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C9E921-044D-4E8B-A3BA-C195BB25FF36}" type="datetimeFigureOut">
              <a:rPr lang="en-US" smtClean="0"/>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CF2523-E0EE-491D-9D61-21B6B4FC5319}" type="slidenum">
              <a:rPr lang="en-US" smtClean="0"/>
              <a:t>‹#›</a:t>
            </a:fld>
            <a:endParaRPr lang="en-US"/>
          </a:p>
        </p:txBody>
      </p:sp>
    </p:spTree>
    <p:extLst>
      <p:ext uri="{BB962C8B-B14F-4D97-AF65-F5344CB8AC3E}">
        <p14:creationId xmlns:p14="http://schemas.microsoft.com/office/powerpoint/2010/main" val="10144684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C9E921-044D-4E8B-A3BA-C195BB25FF36}" type="datetimeFigureOut">
              <a:rPr lang="en-US" smtClean="0"/>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CF2523-E0EE-491D-9D61-21B6B4FC5319}" type="slidenum">
              <a:rPr lang="en-US" smtClean="0"/>
              <a:t>‹#›</a:t>
            </a:fld>
            <a:endParaRPr lang="en-US"/>
          </a:p>
        </p:txBody>
      </p:sp>
    </p:spTree>
    <p:extLst>
      <p:ext uri="{BB962C8B-B14F-4D97-AF65-F5344CB8AC3E}">
        <p14:creationId xmlns:p14="http://schemas.microsoft.com/office/powerpoint/2010/main" val="2509111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0C9E921-044D-4E8B-A3BA-C195BB25FF36}" type="datetimeFigureOut">
              <a:rPr lang="en-US" smtClean="0"/>
              <a:t>11/4/2020</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73CF2523-E0EE-491D-9D61-21B6B4FC5319}" type="slidenum">
              <a:rPr lang="en-US" smtClean="0"/>
              <a:t>‹#›</a:t>
            </a:fld>
            <a:endParaRPr lang="en-US"/>
          </a:p>
        </p:txBody>
      </p:sp>
    </p:spTree>
    <p:extLst>
      <p:ext uri="{BB962C8B-B14F-4D97-AF65-F5344CB8AC3E}">
        <p14:creationId xmlns:p14="http://schemas.microsoft.com/office/powerpoint/2010/main" val="568827762"/>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76" r:id="rId3"/>
    <p:sldLayoutId id="2147483977" r:id="rId4"/>
    <p:sldLayoutId id="2147483978" r:id="rId5"/>
    <p:sldLayoutId id="2147483979" r:id="rId6"/>
    <p:sldLayoutId id="2147483980" r:id="rId7"/>
    <p:sldLayoutId id="2147483981" r:id="rId8"/>
    <p:sldLayoutId id="2147483982" r:id="rId9"/>
    <p:sldLayoutId id="2147483983" r:id="rId10"/>
    <p:sldLayoutId id="2147483984" r:id="rId11"/>
    <p:sldLayoutId id="2147483985" r:id="rId12"/>
    <p:sldLayoutId id="2147483986" r:id="rId13"/>
    <p:sldLayoutId id="2147483987" r:id="rId14"/>
    <p:sldLayoutId id="2147483988" r:id="rId15"/>
    <p:sldLayoutId id="214748398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Primary health care models in the USA </a:t>
            </a:r>
          </a:p>
        </p:txBody>
      </p:sp>
      <p:sp>
        <p:nvSpPr>
          <p:cNvPr id="3" name="Subtitle 2"/>
          <p:cNvSpPr>
            <a:spLocks noGrp="1"/>
          </p:cNvSpPr>
          <p:nvPr>
            <p:ph type="subTitle" idx="1"/>
          </p:nvPr>
        </p:nvSpPr>
        <p:spPr/>
        <p:txBody>
          <a:bodyPr/>
          <a:lstStyle/>
          <a:p>
            <a:r>
              <a:rPr lang="en-US" dirty="0"/>
              <a:t>Student Name</a:t>
            </a:r>
          </a:p>
          <a:p>
            <a:r>
              <a:rPr lang="en-US" dirty="0"/>
              <a:t>Student ID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a:xfrm>
            <a:off x="685800" y="1591526"/>
            <a:ext cx="7239000" cy="4846320"/>
          </a:xfrm>
        </p:spPr>
        <p:txBody>
          <a:bodyPr>
            <a:normAutofit/>
          </a:bodyPr>
          <a:lstStyle/>
          <a:p>
            <a:pPr>
              <a:buNone/>
            </a:pPr>
            <a:r>
              <a:rPr lang="en-US" dirty="0"/>
              <a:t>In the USA, the 'quiet focused clinical home' model, in which a patient can get focused on, open, ceaseless, facilitated and family-</a:t>
            </a:r>
            <a:r>
              <a:rPr lang="en-US" dirty="0" err="1"/>
              <a:t>centred</a:t>
            </a:r>
            <a:r>
              <a:rPr lang="en-US" dirty="0"/>
              <a:t> care by an individual doctor, has picked up interest as a methods for reinforcing essential consideration. </a:t>
            </a:r>
          </a:p>
          <a:p>
            <a:pPr>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strategic mix </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v"/>
            </a:pPr>
            <a:r>
              <a:rPr lang="en-US" dirty="0"/>
              <a:t>Strategic mix of well coordinated areas in administration.</a:t>
            </a:r>
          </a:p>
          <a:p>
            <a:pPr>
              <a:buFont typeface="Wingdings" panose="05000000000000000000" pitchFamily="2" charset="2"/>
              <a:buChar char="v"/>
            </a:pPr>
            <a:r>
              <a:rPr lang="en-US" dirty="0"/>
              <a:t>Medical care associations</a:t>
            </a:r>
          </a:p>
          <a:p>
            <a:pPr>
              <a:buFont typeface="Wingdings" panose="05000000000000000000" pitchFamily="2" charset="2"/>
              <a:buChar char="v"/>
            </a:pPr>
            <a:r>
              <a:rPr lang="en-US" dirty="0"/>
              <a:t>Employment of authoritative structures in coordination.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Long-term care</a:t>
            </a:r>
          </a:p>
        </p:txBody>
      </p:sp>
      <p:sp>
        <p:nvSpPr>
          <p:cNvPr id="3" name="Content Placeholder 2"/>
          <p:cNvSpPr>
            <a:spLocks noGrp="1"/>
          </p:cNvSpPr>
          <p:nvPr>
            <p:ph idx="1"/>
          </p:nvPr>
        </p:nvSpPr>
        <p:spPr/>
        <p:txBody>
          <a:bodyPr>
            <a:normAutofit/>
          </a:bodyPr>
          <a:lstStyle/>
          <a:p>
            <a:r>
              <a:rPr lang="en-US" dirty="0"/>
              <a:t>Expansion and development of LTC administrations.</a:t>
            </a:r>
          </a:p>
          <a:p>
            <a:r>
              <a:rPr lang="en-US" dirty="0"/>
              <a:t>LTC scope of administration key features</a:t>
            </a:r>
          </a:p>
          <a:p>
            <a:r>
              <a:rPr lang="en-US" dirty="0"/>
              <a:t>Use of lower-level considerations and instrumental </a:t>
            </a:r>
            <a:r>
              <a:rPr lang="en-US" dirty="0" err="1"/>
              <a:t>exrecises</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Policy, funding and provision of home care</a:t>
            </a:r>
          </a:p>
        </p:txBody>
      </p:sp>
      <p:sp>
        <p:nvSpPr>
          <p:cNvPr id="3" name="Content Placeholder 2"/>
          <p:cNvSpPr>
            <a:spLocks noGrp="1"/>
          </p:cNvSpPr>
          <p:nvPr>
            <p:ph idx="1"/>
          </p:nvPr>
        </p:nvSpPr>
        <p:spPr/>
        <p:txBody>
          <a:bodyPr>
            <a:normAutofit/>
          </a:bodyPr>
          <a:lstStyle/>
          <a:p>
            <a:r>
              <a:rPr lang="en-US" dirty="0"/>
              <a:t>Importance of financing</a:t>
            </a:r>
          </a:p>
          <a:p>
            <a:r>
              <a:rPr lang="en-US" dirty="0"/>
              <a:t>Security subsidizing</a:t>
            </a:r>
          </a:p>
          <a:p>
            <a:r>
              <a:rPr lang="en-US" dirty="0"/>
              <a:t>General extend of public </a:t>
            </a:r>
          </a:p>
          <a:p>
            <a:r>
              <a:rPr lang="en-US" dirty="0"/>
              <a:t>Funding Bases of financing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a:t>
            </a:r>
          </a:p>
        </p:txBody>
      </p:sp>
      <p:sp>
        <p:nvSpPr>
          <p:cNvPr id="3" name="Content Placeholder 2"/>
          <p:cNvSpPr>
            <a:spLocks noGrp="1"/>
          </p:cNvSpPr>
          <p:nvPr>
            <p:ph idx="1"/>
          </p:nvPr>
        </p:nvSpPr>
        <p:spPr/>
        <p:txBody>
          <a:bodyPr>
            <a:normAutofit/>
          </a:bodyPr>
          <a:lstStyle/>
          <a:p>
            <a:r>
              <a:rPr lang="en-US" dirty="0"/>
              <a:t>Brown, L. (2016). </a:t>
            </a:r>
            <a:r>
              <a:rPr lang="en-US" i="1" dirty="0"/>
              <a:t>Beckett, </a:t>
            </a:r>
            <a:r>
              <a:rPr lang="en-US" i="1" dirty="0" err="1"/>
              <a:t>Lacan</a:t>
            </a:r>
            <a:r>
              <a:rPr lang="en-US" i="1" dirty="0"/>
              <a:t>, and the Voice</a:t>
            </a:r>
            <a:r>
              <a:rPr lang="en-US" dirty="0"/>
              <a:t> (Vol. 1). Columbia University Press.</a:t>
            </a:r>
          </a:p>
          <a:p>
            <a:r>
              <a:rPr lang="en-US" dirty="0" err="1"/>
              <a:t>Kourtit</a:t>
            </a:r>
            <a:r>
              <a:rPr lang="en-US" dirty="0"/>
              <a:t>, K., </a:t>
            </a:r>
            <a:r>
              <a:rPr lang="en-US" dirty="0" err="1"/>
              <a:t>Nijkamp</a:t>
            </a:r>
            <a:r>
              <a:rPr lang="en-US" dirty="0"/>
              <a:t>, P., &amp; </a:t>
            </a:r>
            <a:r>
              <a:rPr lang="en-US" dirty="0" err="1"/>
              <a:t>Östh</a:t>
            </a:r>
            <a:r>
              <a:rPr lang="en-US" dirty="0"/>
              <a:t>, J. (2020). My home is my castle assessment of city love in Sweden. </a:t>
            </a:r>
            <a:r>
              <a:rPr lang="en-US" i="1" dirty="0"/>
              <a:t>International Journal of Information Management</a:t>
            </a:r>
            <a:r>
              <a:rPr lang="en-US" dirty="0"/>
              <a:t>, 102213.</a:t>
            </a:r>
          </a:p>
          <a:p>
            <a:r>
              <a:rPr lang="en-US" dirty="0" err="1"/>
              <a:t>Greve</a:t>
            </a:r>
            <a:r>
              <a:rPr lang="en-US" dirty="0"/>
              <a:t>, B. (2016). Paradoxical decisions in German long-term care: expansion of benefits as a cost-containment strategy MARGITTA MÄTZKE AND TOBIAS </a:t>
            </a:r>
            <a:r>
              <a:rPr lang="en-US" dirty="0" err="1"/>
              <a:t>WIß</a:t>
            </a:r>
            <a:r>
              <a:rPr lang="en-US" dirty="0"/>
              <a:t>. In </a:t>
            </a:r>
            <a:r>
              <a:rPr lang="en-US" i="1" dirty="0"/>
              <a:t>Long-term Care for the Elderly in Europe</a:t>
            </a:r>
            <a:r>
              <a:rPr lang="en-US" dirty="0"/>
              <a:t> (pp. 140-158). </a:t>
            </a:r>
            <a:r>
              <a:rPr lang="en-US" dirty="0" err="1"/>
              <a:t>Routledge</a:t>
            </a:r>
            <a:r>
              <a:rPr lang="en-US" dirty="0"/>
              <a:t>.</a:t>
            </a:r>
          </a:p>
        </p:txBody>
      </p:sp>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51</TotalTime>
  <Words>845</Words>
  <Application>Microsoft Office PowerPoint</Application>
  <PresentationFormat>On-screen Show (4:3)</PresentationFormat>
  <Paragraphs>31</Paragraphs>
  <Slides>6</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Trebuchet MS</vt:lpstr>
      <vt:lpstr>Wingdings</vt:lpstr>
      <vt:lpstr>Wingdings 3</vt:lpstr>
      <vt:lpstr>Facet</vt:lpstr>
      <vt:lpstr>Primary health care models in the USA </vt:lpstr>
      <vt:lpstr>Introduction</vt:lpstr>
      <vt:lpstr>The strategic mix </vt:lpstr>
      <vt:lpstr>Long-term care</vt:lpstr>
      <vt:lpstr>Policy, funding and provision of home care</vt:lpstr>
      <vt:lpstr>Reference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Primary health care models in the USA</dc:title>
  <dc:creator>asus</dc:creator>
  <cp:lastModifiedBy>john matheka</cp:lastModifiedBy>
  <cp:revision>7</cp:revision>
  <dcterms:created xsi:type="dcterms:W3CDTF">2020-11-04T10:17:41Z</dcterms:created>
  <dcterms:modified xsi:type="dcterms:W3CDTF">2020-11-04T11:14:08Z</dcterms:modified>
</cp:coreProperties>
</file>